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1" d="100"/>
          <a:sy n="111" d="100"/>
        </p:scale>
        <p:origin x="59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en-US"/>
              <a:t>Click to edit Master title style</a:t>
            </a:r>
            <a:endParaRPr lang="en-US" dirty="0"/>
          </a:p>
        </p:txBody>
      </p:sp>
      <p:sp>
        <p:nvSpPr>
          <p:cNvPr id="3" name="Subtitle 2"/>
          <p:cNvSpPr>
            <a:spLocks noGrp="1"/>
          </p:cNvSpPr>
          <p:nvPr>
            <p:ph type="subTitle" idx="1"/>
          </p:nvPr>
        </p:nvSpPr>
        <p:spPr>
          <a:xfrm>
            <a:off x="1370693" y="359833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EBA802E-14CE-42D8-8484-F929D9C9CC98}" type="datetimeFigureOut">
              <a:rPr lang="en-GB" smtClean="0"/>
              <a:t>13/10/2022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1ADE0F-FA3D-4842-B152-8B73336DEB40}" type="slidenum">
              <a:rPr lang="en-GB" smtClean="0"/>
              <a:t>‹#›</a:t>
            </a:fld>
            <a:endParaRPr lang="en-GB"/>
          </a:p>
        </p:txBody>
      </p:sp>
    </p:spTree>
    <p:extLst>
      <p:ext uri="{BB962C8B-B14F-4D97-AF65-F5344CB8AC3E}">
        <p14:creationId xmlns:p14="http://schemas.microsoft.com/office/powerpoint/2010/main" val="4150841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EBA802E-14CE-42D8-8484-F929D9C9CC98}" type="datetimeFigureOut">
              <a:rPr lang="en-GB" smtClean="0"/>
              <a:t>13/10/2022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1ADE0F-FA3D-4842-B152-8B73336DEB40}" type="slidenum">
              <a:rPr lang="en-GB" smtClean="0"/>
              <a:t>‹#›</a:t>
            </a:fld>
            <a:endParaRPr lang="en-GB"/>
          </a:p>
        </p:txBody>
      </p:sp>
    </p:spTree>
    <p:extLst>
      <p:ext uri="{BB962C8B-B14F-4D97-AF65-F5344CB8AC3E}">
        <p14:creationId xmlns:p14="http://schemas.microsoft.com/office/powerpoint/2010/main" val="2421667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3589879"/>
            <a:ext cx="9590550" cy="150705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EBA802E-14CE-42D8-8484-F929D9C9CC98}" type="datetimeFigureOut">
              <a:rPr lang="en-GB" smtClean="0"/>
              <a:t>13/10/2022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1ADE0F-FA3D-4842-B152-8B73336DEB40}" type="slidenum">
              <a:rPr lang="en-GB" smtClean="0"/>
              <a:t>‹#›</a:t>
            </a:fld>
            <a:endParaRPr lang="en-GB"/>
          </a:p>
        </p:txBody>
      </p:sp>
    </p:spTree>
    <p:extLst>
      <p:ext uri="{BB962C8B-B14F-4D97-AF65-F5344CB8AC3E}">
        <p14:creationId xmlns:p14="http://schemas.microsoft.com/office/powerpoint/2010/main" val="34114300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1732449"/>
            <a:ext cx="5060497" cy="4058750"/>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2892" y="1732449"/>
            <a:ext cx="5064665" cy="4058751"/>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EBA802E-14CE-42D8-8484-F929D9C9CC98}" type="datetimeFigureOut">
              <a:rPr lang="en-GB" smtClean="0"/>
              <a:t>13/10/2022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1ADE0F-FA3D-4842-B152-8B73336DEB40}" type="slidenum">
              <a:rPr lang="en-GB" smtClean="0"/>
              <a:t>‹#›</a:t>
            </a:fld>
            <a:endParaRPr lang="en-GB"/>
          </a:p>
        </p:txBody>
      </p:sp>
    </p:spTree>
    <p:extLst>
      <p:ext uri="{BB962C8B-B14F-4D97-AF65-F5344CB8AC3E}">
        <p14:creationId xmlns:p14="http://schemas.microsoft.com/office/powerpoint/2010/main" val="17230364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0" name="Picture 19"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795" y="1734506"/>
            <a:ext cx="5089072" cy="4148769"/>
          </a:xfrm>
          <a:prstGeom prst="rect">
            <a:avLst/>
          </a:prstGeom>
        </p:spPr>
      </p:pic>
      <p:pic>
        <p:nvPicPr>
          <p:cNvPr id="21" name="Picture 20"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78485" y="1734506"/>
            <a:ext cx="5089072" cy="4148769"/>
          </a:xfrm>
          <a:prstGeom prst="rect">
            <a:avLst/>
          </a:prstGeom>
        </p:spPr>
      </p:pic>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005872" y="1835254"/>
            <a:ext cx="4876344" cy="54488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05872" y="2380137"/>
            <a:ext cx="4876344"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94967" y="1835254"/>
            <a:ext cx="4895330" cy="544883"/>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94967" y="2380137"/>
            <a:ext cx="4895330"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EBA802E-14CE-42D8-8484-F929D9C9CC98}" type="datetimeFigureOut">
              <a:rPr lang="en-GB" smtClean="0"/>
              <a:t>13/10/2022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81ADE0F-FA3D-4842-B152-8B73336DEB40}" type="slidenum">
              <a:rPr lang="en-GB" smtClean="0"/>
              <a:t>‹#›</a:t>
            </a:fld>
            <a:endParaRPr lang="en-GB"/>
          </a:p>
        </p:txBody>
      </p:sp>
    </p:spTree>
    <p:extLst>
      <p:ext uri="{BB962C8B-B14F-4D97-AF65-F5344CB8AC3E}">
        <p14:creationId xmlns:p14="http://schemas.microsoft.com/office/powerpoint/2010/main" val="39033637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EBA802E-14CE-42D8-8484-F929D9C9CC98}" type="datetimeFigureOut">
              <a:rPr lang="en-GB" smtClean="0"/>
              <a:t>13/10/2022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81ADE0F-FA3D-4842-B152-8B73336DEB40}" type="slidenum">
              <a:rPr lang="en-GB" smtClean="0"/>
              <a:t>‹#›</a:t>
            </a:fld>
            <a:endParaRPr lang="en-GB"/>
          </a:p>
        </p:txBody>
      </p:sp>
    </p:spTree>
    <p:extLst>
      <p:ext uri="{BB962C8B-B14F-4D97-AF65-F5344CB8AC3E}">
        <p14:creationId xmlns:p14="http://schemas.microsoft.com/office/powerpoint/2010/main" val="23740827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EBA802E-14CE-42D8-8484-F929D9C9CC98}" type="datetimeFigureOut">
              <a:rPr lang="en-GB" smtClean="0"/>
              <a:t>13/10/2022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81ADE0F-FA3D-4842-B152-8B73336DEB40}" type="slidenum">
              <a:rPr lang="en-GB" smtClean="0"/>
              <a:t>‹#›</a:t>
            </a:fld>
            <a:endParaRPr lang="en-GB"/>
          </a:p>
        </p:txBody>
      </p:sp>
    </p:spTree>
    <p:extLst>
      <p:ext uri="{BB962C8B-B14F-4D97-AF65-F5344CB8AC3E}">
        <p14:creationId xmlns:p14="http://schemas.microsoft.com/office/powerpoint/2010/main" val="24700385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4855633" y="609600"/>
            <a:ext cx="6411924" cy="51816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95" y="2431518"/>
            <a:ext cx="3706889" cy="3359681"/>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EBA802E-14CE-42D8-8484-F929D9C9CC98}" type="datetimeFigureOut">
              <a:rPr lang="en-GB" smtClean="0"/>
              <a:t>13/10/2022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1ADE0F-FA3D-4842-B152-8B73336DEB40}" type="slidenum">
              <a:rPr lang="en-GB" smtClean="0"/>
              <a:t>‹#›</a:t>
            </a:fld>
            <a:endParaRPr lang="en-GB"/>
          </a:p>
        </p:txBody>
      </p:sp>
    </p:spTree>
    <p:extLst>
      <p:ext uri="{BB962C8B-B14F-4D97-AF65-F5344CB8AC3E}">
        <p14:creationId xmlns:p14="http://schemas.microsoft.com/office/powerpoint/2010/main" val="2885996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2" name="Picture 21" descr="Slate-V2-HD-vert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609923"/>
            <a:ext cx="5934949" cy="1829338"/>
          </a:xfrm>
        </p:spPr>
        <p:txBody>
          <a:bodyPr anchor="b">
            <a:noAutofit/>
          </a:bodyPr>
          <a:lstStyle>
            <a:lvl1pPr algn="ct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913795" y="2439261"/>
            <a:ext cx="5934949" cy="337613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EBA802E-14CE-42D8-8484-F929D9C9CC98}" type="datetimeFigureOut">
              <a:rPr lang="en-GB" smtClean="0"/>
              <a:t>13/10/2022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1ADE0F-FA3D-4842-B152-8B73336DEB40}" type="slidenum">
              <a:rPr lang="en-GB" smtClean="0"/>
              <a:t>‹#›</a:t>
            </a:fld>
            <a:endParaRPr lang="en-GB"/>
          </a:p>
        </p:txBody>
      </p:sp>
    </p:spTree>
    <p:extLst>
      <p:ext uri="{BB962C8B-B14F-4D97-AF65-F5344CB8AC3E}">
        <p14:creationId xmlns:p14="http://schemas.microsoft.com/office/powerpoint/2010/main" val="9227188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6" name="Picture 15" descr="Slate-V2-HD-pano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53762" cy="682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EBA802E-14CE-42D8-8484-F929D9C9CC98}" type="datetimeFigureOut">
              <a:rPr lang="en-GB" smtClean="0"/>
              <a:t>13/10/2022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1ADE0F-FA3D-4842-B152-8B73336DEB40}" type="slidenum">
              <a:rPr lang="en-GB" smtClean="0"/>
              <a:t>‹#›</a:t>
            </a:fld>
            <a:endParaRPr lang="en-GB"/>
          </a:p>
        </p:txBody>
      </p:sp>
    </p:spTree>
    <p:extLst>
      <p:ext uri="{BB962C8B-B14F-4D97-AF65-F5344CB8AC3E}">
        <p14:creationId xmlns:p14="http://schemas.microsoft.com/office/powerpoint/2010/main" val="4304916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EBA802E-14CE-42D8-8484-F929D9C9CC98}" type="datetimeFigureOut">
              <a:rPr lang="en-GB" smtClean="0"/>
              <a:t>13/10/2022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1ADE0F-FA3D-4842-B152-8B73336DEB40}" type="slidenum">
              <a:rPr lang="en-GB" smtClean="0"/>
              <a:t>‹#›</a:t>
            </a:fld>
            <a:endParaRPr lang="en-GB"/>
          </a:p>
        </p:txBody>
      </p:sp>
    </p:spTree>
    <p:extLst>
      <p:ext uri="{BB962C8B-B14F-4D97-AF65-F5344CB8AC3E}">
        <p14:creationId xmlns:p14="http://schemas.microsoft.com/office/powerpoint/2010/main" val="16408977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EBA802E-14CE-42D8-8484-F929D9C9CC98}" type="datetimeFigureOut">
              <a:rPr lang="en-GB" smtClean="0"/>
              <a:t>13/10/2022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1ADE0F-FA3D-4842-B152-8B73336DEB40}" type="slidenum">
              <a:rPr lang="en-GB" smtClean="0"/>
              <a:t>‹#›</a:t>
            </a:fld>
            <a:endParaRPr lang="en-GB"/>
          </a:p>
        </p:txBody>
      </p:sp>
      <p:sp>
        <p:nvSpPr>
          <p:cNvPr id="11" name="TextBox 10"/>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9076836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EBA802E-14CE-42D8-8484-F929D9C9CC98}" type="datetimeFigureOut">
              <a:rPr lang="en-GB" smtClean="0"/>
              <a:t>13/10/2022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1ADE0F-FA3D-4842-B152-8B73336DEB40}" type="slidenum">
              <a:rPr lang="en-GB" smtClean="0"/>
              <a:t>‹#›</a:t>
            </a:fld>
            <a:endParaRPr lang="en-GB"/>
          </a:p>
        </p:txBody>
      </p:sp>
    </p:spTree>
    <p:extLst>
      <p:ext uri="{BB962C8B-B14F-4D97-AF65-F5344CB8AC3E}">
        <p14:creationId xmlns:p14="http://schemas.microsoft.com/office/powerpoint/2010/main" val="17748848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5"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6711"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43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66572"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66572"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EEBA802E-14CE-42D8-8484-F929D9C9CC98}" type="datetimeFigureOut">
              <a:rPr lang="en-GB" smtClean="0"/>
              <a:t>13/10/2022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81ADE0F-FA3D-4842-B152-8B73336DEB40}" type="slidenum">
              <a:rPr lang="en-GB" smtClean="0"/>
              <a:t>‹#›</a:t>
            </a:fld>
            <a:endParaRPr lang="en-GB"/>
          </a:p>
        </p:txBody>
      </p:sp>
    </p:spTree>
    <p:extLst>
      <p:ext uri="{BB962C8B-B14F-4D97-AF65-F5344CB8AC3E}">
        <p14:creationId xmlns:p14="http://schemas.microsoft.com/office/powerpoint/2010/main" val="31539823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2" name="Picture 1"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480368"/>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435" y="4480367"/>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66572" y="4480365"/>
            <a:ext cx="3300984" cy="131083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EEBA802E-14CE-42D8-8484-F929D9C9CC98}" type="datetimeFigureOut">
              <a:rPr lang="en-GB" smtClean="0"/>
              <a:t>13/10/2022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81ADE0F-FA3D-4842-B152-8B73336DEB40}" type="slidenum">
              <a:rPr lang="en-GB" smtClean="0"/>
              <a:t>‹#›</a:t>
            </a:fld>
            <a:endParaRPr lang="en-GB"/>
          </a:p>
        </p:txBody>
      </p:sp>
    </p:spTree>
    <p:extLst>
      <p:ext uri="{BB962C8B-B14F-4D97-AF65-F5344CB8AC3E}">
        <p14:creationId xmlns:p14="http://schemas.microsoft.com/office/powerpoint/2010/main" val="30311127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EBA802E-14CE-42D8-8484-F929D9C9CC98}" type="datetimeFigureOut">
              <a:rPr lang="en-GB" smtClean="0"/>
              <a:t>13/10/2022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1ADE0F-FA3D-4842-B152-8B73336DEB40}" type="slidenum">
              <a:rPr lang="en-GB" smtClean="0"/>
              <a:t>‹#›</a:t>
            </a:fld>
            <a:endParaRPr lang="en-GB"/>
          </a:p>
        </p:txBody>
      </p:sp>
    </p:spTree>
    <p:extLst>
      <p:ext uri="{BB962C8B-B14F-4D97-AF65-F5344CB8AC3E}">
        <p14:creationId xmlns:p14="http://schemas.microsoft.com/office/powerpoint/2010/main" val="12093232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6" y="609599"/>
            <a:ext cx="7916872" cy="5181601"/>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EBA802E-14CE-42D8-8484-F929D9C9CC98}" type="datetimeFigureOut">
              <a:rPr lang="en-GB" smtClean="0"/>
              <a:t>13/10/2022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1ADE0F-FA3D-4842-B152-8B73336DEB40}" type="slidenum">
              <a:rPr lang="en-GB" smtClean="0"/>
              <a:t>‹#›</a:t>
            </a:fld>
            <a:endParaRPr lang="en-GB"/>
          </a:p>
        </p:txBody>
      </p:sp>
    </p:spTree>
    <p:extLst>
      <p:ext uri="{BB962C8B-B14F-4D97-AF65-F5344CB8AC3E}">
        <p14:creationId xmlns:p14="http://schemas.microsoft.com/office/powerpoint/2010/main" val="16847141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97045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1732449"/>
            <a:ext cx="10353762" cy="4058751"/>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EEBA802E-14CE-42D8-8484-F929D9C9CC98}" type="datetimeFigureOut">
              <a:rPr lang="en-GB" smtClean="0"/>
              <a:t>13/10/2022</a:t>
            </a:fld>
            <a:endParaRPr lang="en-GB"/>
          </a:p>
        </p:txBody>
      </p:sp>
      <p:sp>
        <p:nvSpPr>
          <p:cNvPr id="5" name="Footer Placeholder 4"/>
          <p:cNvSpPr>
            <a:spLocks noGrp="1"/>
          </p:cNvSpPr>
          <p:nvPr>
            <p:ph type="ftr" sz="quarter" idx="3"/>
          </p:nvPr>
        </p:nvSpPr>
        <p:spPr>
          <a:xfrm>
            <a:off x="913795" y="5883275"/>
            <a:ext cx="6672865" cy="365125"/>
          </a:xfrm>
          <a:prstGeom prst="rect">
            <a:avLst/>
          </a:prstGeom>
        </p:spPr>
        <p:txBody>
          <a:bodyPr vert="horz" lIns="91440" tIns="45720" rIns="91440" bIns="45720" rtlCol="0" anchor="ctr"/>
          <a:lstStyle>
            <a:lvl1pPr algn="l">
              <a:defRPr sz="1000">
                <a:solidFill>
                  <a:schemeClr val="tx1">
                    <a:lumMod val="95000"/>
                  </a:schemeClr>
                </a:solidFill>
                <a:effectLst>
                  <a:outerShdw blurRad="50800" dist="38100" dir="2700000" algn="tl" rotWithShape="0">
                    <a:schemeClr val="bg1">
                      <a:alpha val="43000"/>
                    </a:schemeClr>
                  </a:outerShdw>
                </a:effectLst>
              </a:defRPr>
            </a:lvl1pPr>
          </a:lstStyle>
          <a:p>
            <a:endParaRPr lang="en-GB"/>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181ADE0F-FA3D-4842-B152-8B73336DEB40}" type="slidenum">
              <a:rPr lang="en-GB" smtClean="0"/>
              <a:t>‹#›</a:t>
            </a:fld>
            <a:endParaRPr lang="en-GB"/>
          </a:p>
        </p:txBody>
      </p:sp>
    </p:spTree>
    <p:extLst>
      <p:ext uri="{BB962C8B-B14F-4D97-AF65-F5344CB8AC3E}">
        <p14:creationId xmlns:p14="http://schemas.microsoft.com/office/powerpoint/2010/main" val="247233119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spcBef>
          <a:spcPct val="20000"/>
        </a:spcBef>
        <a:spcAft>
          <a:spcPts val="600"/>
        </a:spcAft>
        <a:buClr>
          <a:schemeClr val="tx2"/>
        </a:buClr>
        <a:buSzPct val="70000"/>
        <a:buFont typeface="Wingdings 2"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37F8CA-1FC8-4D8A-9AF0-3A56D125F7B9}"/>
              </a:ext>
            </a:extLst>
          </p:cNvPr>
          <p:cNvSpPr>
            <a:spLocks noGrp="1"/>
          </p:cNvSpPr>
          <p:nvPr>
            <p:ph type="ctrTitle"/>
          </p:nvPr>
        </p:nvSpPr>
        <p:spPr/>
        <p:txBody>
          <a:bodyPr/>
          <a:lstStyle/>
          <a:p>
            <a:r>
              <a:rPr lang="en-GB" dirty="0"/>
              <a:t>Being a safer pedestrian</a:t>
            </a:r>
          </a:p>
        </p:txBody>
      </p:sp>
      <p:sp>
        <p:nvSpPr>
          <p:cNvPr id="3" name="Subtitle 2">
            <a:extLst>
              <a:ext uri="{FF2B5EF4-FFF2-40B4-BE49-F238E27FC236}">
                <a16:creationId xmlns:a16="http://schemas.microsoft.com/office/drawing/2014/main" id="{F3513DF2-A43D-4186-BF8F-5E23467D9275}"/>
              </a:ext>
            </a:extLst>
          </p:cNvPr>
          <p:cNvSpPr>
            <a:spLocks noGrp="1"/>
          </p:cNvSpPr>
          <p:nvPr>
            <p:ph type="subTitle" idx="1"/>
          </p:nvPr>
        </p:nvSpPr>
        <p:spPr/>
        <p:txBody>
          <a:bodyPr/>
          <a:lstStyle/>
          <a:p>
            <a:r>
              <a:rPr lang="en-GB" dirty="0"/>
              <a:t>By the Junior Road Safety Officers</a:t>
            </a:r>
          </a:p>
        </p:txBody>
      </p:sp>
    </p:spTree>
    <p:extLst>
      <p:ext uri="{BB962C8B-B14F-4D97-AF65-F5344CB8AC3E}">
        <p14:creationId xmlns:p14="http://schemas.microsoft.com/office/powerpoint/2010/main" val="15165550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AE108C-C9D8-4B7B-8816-8ECCE84D32B1}"/>
              </a:ext>
            </a:extLst>
          </p:cNvPr>
          <p:cNvSpPr>
            <a:spLocks noGrp="1"/>
          </p:cNvSpPr>
          <p:nvPr>
            <p:ph type="title"/>
          </p:nvPr>
        </p:nvSpPr>
        <p:spPr/>
        <p:txBody>
          <a:bodyPr/>
          <a:lstStyle/>
          <a:p>
            <a:r>
              <a:rPr lang="en-GB" dirty="0"/>
              <a:t>How to be safer when walking</a:t>
            </a:r>
          </a:p>
        </p:txBody>
      </p:sp>
      <p:sp>
        <p:nvSpPr>
          <p:cNvPr id="3" name="Content Placeholder 2">
            <a:extLst>
              <a:ext uri="{FF2B5EF4-FFF2-40B4-BE49-F238E27FC236}">
                <a16:creationId xmlns:a16="http://schemas.microsoft.com/office/drawing/2014/main" id="{7FDFF39D-6B4B-4779-BCD8-D02A10C9F67B}"/>
              </a:ext>
            </a:extLst>
          </p:cNvPr>
          <p:cNvSpPr>
            <a:spLocks noGrp="1"/>
          </p:cNvSpPr>
          <p:nvPr>
            <p:ph sz="half" idx="1"/>
          </p:nvPr>
        </p:nvSpPr>
        <p:spPr/>
        <p:txBody>
          <a:bodyPr>
            <a:normAutofit lnSpcReduction="10000"/>
          </a:bodyPr>
          <a:lstStyle/>
          <a:p>
            <a:r>
              <a:rPr lang="en-GB" dirty="0"/>
              <a:t>If there is a pavement – use it (and stay away from the kerb)</a:t>
            </a:r>
          </a:p>
          <a:p>
            <a:r>
              <a:rPr lang="en-GB" dirty="0"/>
              <a:t>If you need to pass another pedestrian, pass them safely in single file</a:t>
            </a:r>
          </a:p>
          <a:p>
            <a:r>
              <a:rPr lang="en-GB" dirty="0"/>
              <a:t>If there is no pavement, walk close to the side of the road, on the right, facing oncoming traffic</a:t>
            </a:r>
          </a:p>
          <a:p>
            <a:r>
              <a:rPr lang="en-GB" dirty="0"/>
              <a:t>If there is no pavement and the road bends, go one behind the other</a:t>
            </a:r>
          </a:p>
          <a:p>
            <a:r>
              <a:rPr lang="en-GB" dirty="0"/>
              <a:t>Wear or carry something bright or reflective in dark, rainy or foggy conditions.</a:t>
            </a:r>
          </a:p>
        </p:txBody>
      </p:sp>
      <p:pic>
        <p:nvPicPr>
          <p:cNvPr id="5" name="Content Placeholder 4">
            <a:extLst>
              <a:ext uri="{FF2B5EF4-FFF2-40B4-BE49-F238E27FC236}">
                <a16:creationId xmlns:a16="http://schemas.microsoft.com/office/drawing/2014/main" id="{526B7107-DB5A-434E-B343-768DC02E8ED4}"/>
              </a:ext>
            </a:extLst>
          </p:cNvPr>
          <p:cNvPicPr>
            <a:picLocks noGrp="1" noChangeAspect="1"/>
          </p:cNvPicPr>
          <p:nvPr>
            <p:ph sz="half" idx="2"/>
          </p:nvPr>
        </p:nvPicPr>
        <p:blipFill>
          <a:blip r:embed="rId2"/>
          <a:stretch>
            <a:fillRect/>
          </a:stretch>
        </p:blipFill>
        <p:spPr>
          <a:xfrm>
            <a:off x="6202363" y="2178546"/>
            <a:ext cx="5065712" cy="3166070"/>
          </a:xfrm>
          <a:prstGeom prst="rect">
            <a:avLst/>
          </a:prstGeom>
        </p:spPr>
      </p:pic>
    </p:spTree>
    <p:extLst>
      <p:ext uri="{BB962C8B-B14F-4D97-AF65-F5344CB8AC3E}">
        <p14:creationId xmlns:p14="http://schemas.microsoft.com/office/powerpoint/2010/main" val="35029434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F70F31-90B6-485A-9715-CAD6D78B3E11}"/>
              </a:ext>
            </a:extLst>
          </p:cNvPr>
          <p:cNvSpPr>
            <a:spLocks noGrp="1"/>
          </p:cNvSpPr>
          <p:nvPr>
            <p:ph type="title"/>
          </p:nvPr>
        </p:nvSpPr>
        <p:spPr/>
        <p:txBody>
          <a:bodyPr/>
          <a:lstStyle/>
          <a:p>
            <a:r>
              <a:rPr lang="en-GB" dirty="0"/>
              <a:t>The safest places to cross…</a:t>
            </a:r>
          </a:p>
        </p:txBody>
      </p:sp>
      <p:sp>
        <p:nvSpPr>
          <p:cNvPr id="5" name="Text Placeholder 4">
            <a:extLst>
              <a:ext uri="{FF2B5EF4-FFF2-40B4-BE49-F238E27FC236}">
                <a16:creationId xmlns:a16="http://schemas.microsoft.com/office/drawing/2014/main" id="{5447FBB6-0719-440C-908F-45AB5D2811CE}"/>
              </a:ext>
            </a:extLst>
          </p:cNvPr>
          <p:cNvSpPr>
            <a:spLocks noGrp="1"/>
          </p:cNvSpPr>
          <p:nvPr>
            <p:ph type="body" idx="1"/>
          </p:nvPr>
        </p:nvSpPr>
        <p:spPr/>
        <p:txBody>
          <a:bodyPr/>
          <a:lstStyle/>
          <a:p>
            <a:r>
              <a:rPr lang="en-GB" dirty="0"/>
              <a:t>A puffin crossing</a:t>
            </a:r>
          </a:p>
        </p:txBody>
      </p:sp>
      <p:pic>
        <p:nvPicPr>
          <p:cNvPr id="9" name="Content Placeholder 8">
            <a:extLst>
              <a:ext uri="{FF2B5EF4-FFF2-40B4-BE49-F238E27FC236}">
                <a16:creationId xmlns:a16="http://schemas.microsoft.com/office/drawing/2014/main" id="{D9002933-7CE5-410D-B0D2-3C5B3B070F96}"/>
              </a:ext>
            </a:extLst>
          </p:cNvPr>
          <p:cNvPicPr>
            <a:picLocks noGrp="1" noChangeAspect="1"/>
          </p:cNvPicPr>
          <p:nvPr>
            <p:ph sz="half" idx="2"/>
          </p:nvPr>
        </p:nvPicPr>
        <p:blipFill>
          <a:blip r:embed="rId2"/>
          <a:stretch>
            <a:fillRect/>
          </a:stretch>
        </p:blipFill>
        <p:spPr>
          <a:xfrm>
            <a:off x="1658144" y="3085306"/>
            <a:ext cx="3571875" cy="2000250"/>
          </a:xfrm>
          <a:prstGeom prst="rect">
            <a:avLst/>
          </a:prstGeom>
        </p:spPr>
      </p:pic>
      <p:sp>
        <p:nvSpPr>
          <p:cNvPr id="7" name="Text Placeholder 6">
            <a:extLst>
              <a:ext uri="{FF2B5EF4-FFF2-40B4-BE49-F238E27FC236}">
                <a16:creationId xmlns:a16="http://schemas.microsoft.com/office/drawing/2014/main" id="{419ECB1A-AD83-4D95-A147-CC9E360DF172}"/>
              </a:ext>
            </a:extLst>
          </p:cNvPr>
          <p:cNvSpPr>
            <a:spLocks noGrp="1"/>
          </p:cNvSpPr>
          <p:nvPr>
            <p:ph type="body" sz="quarter" idx="3"/>
          </p:nvPr>
        </p:nvSpPr>
        <p:spPr/>
        <p:txBody>
          <a:bodyPr/>
          <a:lstStyle/>
          <a:p>
            <a:endParaRPr lang="en-GB"/>
          </a:p>
        </p:txBody>
      </p:sp>
      <p:sp>
        <p:nvSpPr>
          <p:cNvPr id="8" name="Content Placeholder 7">
            <a:extLst>
              <a:ext uri="{FF2B5EF4-FFF2-40B4-BE49-F238E27FC236}">
                <a16:creationId xmlns:a16="http://schemas.microsoft.com/office/drawing/2014/main" id="{D44E295E-0080-4847-9FA4-81652D30991F}"/>
              </a:ext>
            </a:extLst>
          </p:cNvPr>
          <p:cNvSpPr>
            <a:spLocks noGrp="1"/>
          </p:cNvSpPr>
          <p:nvPr>
            <p:ph sz="quarter" idx="4"/>
          </p:nvPr>
        </p:nvSpPr>
        <p:spPr/>
        <p:txBody>
          <a:bodyPr/>
          <a:lstStyle/>
          <a:p>
            <a:r>
              <a:rPr lang="en-GB" dirty="0"/>
              <a:t>You should still wait for the traffic to stop, even if the green man is showing</a:t>
            </a:r>
          </a:p>
          <a:p>
            <a:r>
              <a:rPr lang="en-GB" dirty="0"/>
              <a:t>If the green man is flashing, do not start to cross</a:t>
            </a:r>
          </a:p>
        </p:txBody>
      </p:sp>
    </p:spTree>
    <p:extLst>
      <p:ext uri="{BB962C8B-B14F-4D97-AF65-F5344CB8AC3E}">
        <p14:creationId xmlns:p14="http://schemas.microsoft.com/office/powerpoint/2010/main" val="11431316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D7F538-3F03-4FFE-8BF8-0E99AE612BDB}"/>
              </a:ext>
            </a:extLst>
          </p:cNvPr>
          <p:cNvSpPr>
            <a:spLocks noGrp="1"/>
          </p:cNvSpPr>
          <p:nvPr>
            <p:ph type="title"/>
          </p:nvPr>
        </p:nvSpPr>
        <p:spPr/>
        <p:txBody>
          <a:bodyPr/>
          <a:lstStyle/>
          <a:p>
            <a:r>
              <a:rPr lang="en-GB" dirty="0"/>
              <a:t>The safest places to cross</a:t>
            </a:r>
          </a:p>
        </p:txBody>
      </p:sp>
      <p:sp>
        <p:nvSpPr>
          <p:cNvPr id="3" name="Text Placeholder 2">
            <a:extLst>
              <a:ext uri="{FF2B5EF4-FFF2-40B4-BE49-F238E27FC236}">
                <a16:creationId xmlns:a16="http://schemas.microsoft.com/office/drawing/2014/main" id="{8E1D775A-2DE8-46C9-84A1-B1B199FA9DD3}"/>
              </a:ext>
            </a:extLst>
          </p:cNvPr>
          <p:cNvSpPr>
            <a:spLocks noGrp="1"/>
          </p:cNvSpPr>
          <p:nvPr>
            <p:ph type="body" idx="1"/>
          </p:nvPr>
        </p:nvSpPr>
        <p:spPr/>
        <p:txBody>
          <a:bodyPr/>
          <a:lstStyle/>
          <a:p>
            <a:r>
              <a:rPr lang="en-GB" dirty="0"/>
              <a:t>A zebra crossing</a:t>
            </a:r>
          </a:p>
        </p:txBody>
      </p:sp>
      <p:pic>
        <p:nvPicPr>
          <p:cNvPr id="9" name="Content Placeholder 8">
            <a:extLst>
              <a:ext uri="{FF2B5EF4-FFF2-40B4-BE49-F238E27FC236}">
                <a16:creationId xmlns:a16="http://schemas.microsoft.com/office/drawing/2014/main" id="{FF22DBB5-84F0-458C-AD12-91D1277E5795}"/>
              </a:ext>
            </a:extLst>
          </p:cNvPr>
          <p:cNvPicPr>
            <a:picLocks noGrp="1" noChangeAspect="1"/>
          </p:cNvPicPr>
          <p:nvPr>
            <p:ph sz="half" idx="2"/>
          </p:nvPr>
        </p:nvPicPr>
        <p:blipFill>
          <a:blip r:embed="rId2"/>
          <a:stretch>
            <a:fillRect/>
          </a:stretch>
        </p:blipFill>
        <p:spPr>
          <a:xfrm>
            <a:off x="1006475" y="2739670"/>
            <a:ext cx="4875213" cy="2691523"/>
          </a:xfrm>
          <a:prstGeom prst="rect">
            <a:avLst/>
          </a:prstGeom>
        </p:spPr>
      </p:pic>
      <p:sp>
        <p:nvSpPr>
          <p:cNvPr id="5" name="Text Placeholder 4">
            <a:extLst>
              <a:ext uri="{FF2B5EF4-FFF2-40B4-BE49-F238E27FC236}">
                <a16:creationId xmlns:a16="http://schemas.microsoft.com/office/drawing/2014/main" id="{0766CD47-4BE1-4F1E-9179-CB1B0A2DA367}"/>
              </a:ext>
            </a:extLst>
          </p:cNvPr>
          <p:cNvSpPr>
            <a:spLocks noGrp="1"/>
          </p:cNvSpPr>
          <p:nvPr>
            <p:ph type="body" sz="quarter" idx="3"/>
          </p:nvPr>
        </p:nvSpPr>
        <p:spPr/>
        <p:txBody>
          <a:bodyPr/>
          <a:lstStyle/>
          <a:p>
            <a:endParaRPr lang="en-GB"/>
          </a:p>
        </p:txBody>
      </p:sp>
      <p:sp>
        <p:nvSpPr>
          <p:cNvPr id="6" name="Content Placeholder 5">
            <a:extLst>
              <a:ext uri="{FF2B5EF4-FFF2-40B4-BE49-F238E27FC236}">
                <a16:creationId xmlns:a16="http://schemas.microsoft.com/office/drawing/2014/main" id="{5F9CEE0F-1F30-4CFE-9C2D-15DD184EC425}"/>
              </a:ext>
            </a:extLst>
          </p:cNvPr>
          <p:cNvSpPr>
            <a:spLocks noGrp="1"/>
          </p:cNvSpPr>
          <p:nvPr>
            <p:ph sz="quarter" idx="4"/>
          </p:nvPr>
        </p:nvSpPr>
        <p:spPr/>
        <p:txBody>
          <a:bodyPr/>
          <a:lstStyle/>
          <a:p>
            <a:r>
              <a:rPr lang="en-GB" dirty="0"/>
              <a:t>You must wait for the traffic to stop and only cross on the stripy part</a:t>
            </a:r>
          </a:p>
        </p:txBody>
      </p:sp>
    </p:spTree>
    <p:extLst>
      <p:ext uri="{BB962C8B-B14F-4D97-AF65-F5344CB8AC3E}">
        <p14:creationId xmlns:p14="http://schemas.microsoft.com/office/powerpoint/2010/main" val="14150809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969998-4D03-4C1D-A931-3ED73C35C986}"/>
              </a:ext>
            </a:extLst>
          </p:cNvPr>
          <p:cNvSpPr>
            <a:spLocks noGrp="1"/>
          </p:cNvSpPr>
          <p:nvPr>
            <p:ph type="title"/>
          </p:nvPr>
        </p:nvSpPr>
        <p:spPr/>
        <p:txBody>
          <a:bodyPr/>
          <a:lstStyle/>
          <a:p>
            <a:r>
              <a:rPr lang="en-GB" dirty="0"/>
              <a:t>The safest places to cross…</a:t>
            </a:r>
          </a:p>
        </p:txBody>
      </p:sp>
      <p:sp>
        <p:nvSpPr>
          <p:cNvPr id="3" name="Text Placeholder 2">
            <a:extLst>
              <a:ext uri="{FF2B5EF4-FFF2-40B4-BE49-F238E27FC236}">
                <a16:creationId xmlns:a16="http://schemas.microsoft.com/office/drawing/2014/main" id="{4DDE0720-CC27-424D-B88A-6BC92EA454ED}"/>
              </a:ext>
            </a:extLst>
          </p:cNvPr>
          <p:cNvSpPr>
            <a:spLocks noGrp="1"/>
          </p:cNvSpPr>
          <p:nvPr>
            <p:ph type="body" idx="1"/>
          </p:nvPr>
        </p:nvSpPr>
        <p:spPr/>
        <p:txBody>
          <a:bodyPr/>
          <a:lstStyle/>
          <a:p>
            <a:r>
              <a:rPr lang="en-GB" dirty="0"/>
              <a:t>School crossing patrol</a:t>
            </a:r>
          </a:p>
        </p:txBody>
      </p:sp>
      <p:pic>
        <p:nvPicPr>
          <p:cNvPr id="7" name="Content Placeholder 6">
            <a:extLst>
              <a:ext uri="{FF2B5EF4-FFF2-40B4-BE49-F238E27FC236}">
                <a16:creationId xmlns:a16="http://schemas.microsoft.com/office/drawing/2014/main" id="{70E0BA52-FED1-440B-801F-48BDC60C9C1A}"/>
              </a:ext>
            </a:extLst>
          </p:cNvPr>
          <p:cNvPicPr>
            <a:picLocks noGrp="1" noChangeAspect="1"/>
          </p:cNvPicPr>
          <p:nvPr>
            <p:ph sz="half" idx="2"/>
          </p:nvPr>
        </p:nvPicPr>
        <p:blipFill>
          <a:blip r:embed="rId2"/>
          <a:stretch>
            <a:fillRect/>
          </a:stretch>
        </p:blipFill>
        <p:spPr>
          <a:xfrm>
            <a:off x="1278148" y="2872508"/>
            <a:ext cx="4208251" cy="2356621"/>
          </a:xfrm>
          <a:prstGeom prst="rect">
            <a:avLst/>
          </a:prstGeom>
        </p:spPr>
      </p:pic>
      <p:sp>
        <p:nvSpPr>
          <p:cNvPr id="5" name="Text Placeholder 4">
            <a:extLst>
              <a:ext uri="{FF2B5EF4-FFF2-40B4-BE49-F238E27FC236}">
                <a16:creationId xmlns:a16="http://schemas.microsoft.com/office/drawing/2014/main" id="{D8509347-2333-46CD-835B-D593293601F6}"/>
              </a:ext>
            </a:extLst>
          </p:cNvPr>
          <p:cNvSpPr>
            <a:spLocks noGrp="1"/>
          </p:cNvSpPr>
          <p:nvPr>
            <p:ph type="body" sz="quarter" idx="3"/>
          </p:nvPr>
        </p:nvSpPr>
        <p:spPr/>
        <p:txBody>
          <a:bodyPr/>
          <a:lstStyle/>
          <a:p>
            <a:endParaRPr lang="en-GB"/>
          </a:p>
        </p:txBody>
      </p:sp>
      <p:sp>
        <p:nvSpPr>
          <p:cNvPr id="6" name="Content Placeholder 5">
            <a:extLst>
              <a:ext uri="{FF2B5EF4-FFF2-40B4-BE49-F238E27FC236}">
                <a16:creationId xmlns:a16="http://schemas.microsoft.com/office/drawing/2014/main" id="{E29D89A1-33C9-4A66-8366-F5BF31EF42A7}"/>
              </a:ext>
            </a:extLst>
          </p:cNvPr>
          <p:cNvSpPr>
            <a:spLocks noGrp="1"/>
          </p:cNvSpPr>
          <p:nvPr>
            <p:ph sz="quarter" idx="4"/>
          </p:nvPr>
        </p:nvSpPr>
        <p:spPr/>
        <p:txBody>
          <a:bodyPr/>
          <a:lstStyle/>
          <a:p>
            <a:r>
              <a:rPr lang="en-GB" dirty="0"/>
              <a:t>Don’t forget to thank the lollipop person!</a:t>
            </a:r>
          </a:p>
        </p:txBody>
      </p:sp>
    </p:spTree>
    <p:extLst>
      <p:ext uri="{BB962C8B-B14F-4D97-AF65-F5344CB8AC3E}">
        <p14:creationId xmlns:p14="http://schemas.microsoft.com/office/powerpoint/2010/main" val="12501346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D9DB6DD-A223-4A10-99AD-63C1477E9B8B}"/>
              </a:ext>
            </a:extLst>
          </p:cNvPr>
          <p:cNvSpPr>
            <a:spLocks noGrp="1"/>
          </p:cNvSpPr>
          <p:nvPr>
            <p:ph type="title"/>
          </p:nvPr>
        </p:nvSpPr>
        <p:spPr/>
        <p:txBody>
          <a:bodyPr/>
          <a:lstStyle/>
          <a:p>
            <a:r>
              <a:rPr lang="en-GB" dirty="0"/>
              <a:t>If these crossing places are not available…</a:t>
            </a:r>
          </a:p>
        </p:txBody>
      </p:sp>
      <p:sp>
        <p:nvSpPr>
          <p:cNvPr id="8" name="Content Placeholder 7">
            <a:extLst>
              <a:ext uri="{FF2B5EF4-FFF2-40B4-BE49-F238E27FC236}">
                <a16:creationId xmlns:a16="http://schemas.microsoft.com/office/drawing/2014/main" id="{9EEE9980-9A40-4F01-AC83-58D2ABAEAAD9}"/>
              </a:ext>
            </a:extLst>
          </p:cNvPr>
          <p:cNvSpPr>
            <a:spLocks noGrp="1"/>
          </p:cNvSpPr>
          <p:nvPr>
            <p:ph idx="1"/>
          </p:nvPr>
        </p:nvSpPr>
        <p:spPr/>
        <p:txBody>
          <a:bodyPr/>
          <a:lstStyle/>
          <a:p>
            <a:r>
              <a:rPr lang="en-GB" dirty="0"/>
              <a:t>NEVER cross between parked cars – drivers may not see you come out from between you</a:t>
            </a:r>
          </a:p>
          <a:p>
            <a:r>
              <a:rPr lang="en-GB" dirty="0"/>
              <a:t>IF YOU MUST CROSS AT A JUNCTION, beware of traffic coming around the corners</a:t>
            </a:r>
          </a:p>
          <a:p>
            <a:r>
              <a:rPr lang="en-GB" dirty="0"/>
              <a:t>ALWAYS USE THE GREEN CROSS CODE and pay attention!</a:t>
            </a:r>
          </a:p>
        </p:txBody>
      </p:sp>
      <p:pic>
        <p:nvPicPr>
          <p:cNvPr id="9" name="Picture 8">
            <a:extLst>
              <a:ext uri="{FF2B5EF4-FFF2-40B4-BE49-F238E27FC236}">
                <a16:creationId xmlns:a16="http://schemas.microsoft.com/office/drawing/2014/main" id="{42559B5C-F708-472B-A653-EEE068817D8C}"/>
              </a:ext>
            </a:extLst>
          </p:cNvPr>
          <p:cNvPicPr>
            <a:picLocks noChangeAspect="1"/>
          </p:cNvPicPr>
          <p:nvPr/>
        </p:nvPicPr>
        <p:blipFill>
          <a:blip r:embed="rId2"/>
          <a:stretch>
            <a:fillRect/>
          </a:stretch>
        </p:blipFill>
        <p:spPr>
          <a:xfrm>
            <a:off x="1534968" y="3429000"/>
            <a:ext cx="2324100" cy="1962150"/>
          </a:xfrm>
          <a:prstGeom prst="rect">
            <a:avLst/>
          </a:prstGeom>
        </p:spPr>
      </p:pic>
      <p:pic>
        <p:nvPicPr>
          <p:cNvPr id="10" name="Picture 9">
            <a:extLst>
              <a:ext uri="{FF2B5EF4-FFF2-40B4-BE49-F238E27FC236}">
                <a16:creationId xmlns:a16="http://schemas.microsoft.com/office/drawing/2014/main" id="{4E2C47E6-497C-44F6-AE03-A1199B997D2C}"/>
              </a:ext>
            </a:extLst>
          </p:cNvPr>
          <p:cNvPicPr>
            <a:picLocks noChangeAspect="1"/>
          </p:cNvPicPr>
          <p:nvPr/>
        </p:nvPicPr>
        <p:blipFill>
          <a:blip r:embed="rId3"/>
          <a:stretch>
            <a:fillRect/>
          </a:stretch>
        </p:blipFill>
        <p:spPr>
          <a:xfrm>
            <a:off x="5578475" y="3028950"/>
            <a:ext cx="4286250" cy="3219450"/>
          </a:xfrm>
          <a:prstGeom prst="rect">
            <a:avLst/>
          </a:prstGeom>
        </p:spPr>
      </p:pic>
    </p:spTree>
    <p:extLst>
      <p:ext uri="{BB962C8B-B14F-4D97-AF65-F5344CB8AC3E}">
        <p14:creationId xmlns:p14="http://schemas.microsoft.com/office/powerpoint/2010/main" val="19599494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BBAE3-1AED-49FF-9287-CD57DD8B5F1F}"/>
              </a:ext>
            </a:extLst>
          </p:cNvPr>
          <p:cNvSpPr>
            <a:spLocks noGrp="1"/>
          </p:cNvSpPr>
          <p:nvPr>
            <p:ph type="title"/>
          </p:nvPr>
        </p:nvSpPr>
        <p:spPr/>
        <p:txBody>
          <a:bodyPr/>
          <a:lstStyle/>
          <a:p>
            <a:r>
              <a:rPr lang="en-GB" dirty="0"/>
              <a:t>The Green Cross Code</a:t>
            </a:r>
          </a:p>
        </p:txBody>
      </p:sp>
      <p:sp>
        <p:nvSpPr>
          <p:cNvPr id="3" name="Content Placeholder 2">
            <a:extLst>
              <a:ext uri="{FF2B5EF4-FFF2-40B4-BE49-F238E27FC236}">
                <a16:creationId xmlns:a16="http://schemas.microsoft.com/office/drawing/2014/main" id="{6EC2BC14-9CCD-41F9-9511-E38171ED56CF}"/>
              </a:ext>
            </a:extLst>
          </p:cNvPr>
          <p:cNvSpPr>
            <a:spLocks noGrp="1"/>
          </p:cNvSpPr>
          <p:nvPr>
            <p:ph idx="1"/>
          </p:nvPr>
        </p:nvSpPr>
        <p:spPr/>
        <p:txBody>
          <a:bodyPr/>
          <a:lstStyle/>
          <a:p>
            <a:r>
              <a:rPr lang="en-GB" dirty="0"/>
              <a:t>THINK – find a safe place to cross.  Use your brain before  your feet!</a:t>
            </a:r>
          </a:p>
        </p:txBody>
      </p:sp>
      <p:pic>
        <p:nvPicPr>
          <p:cNvPr id="4" name="Picture 3">
            <a:extLst>
              <a:ext uri="{FF2B5EF4-FFF2-40B4-BE49-F238E27FC236}">
                <a16:creationId xmlns:a16="http://schemas.microsoft.com/office/drawing/2014/main" id="{088F22E6-D5AA-4B1E-AFCC-69B4C7FC46E8}"/>
              </a:ext>
            </a:extLst>
          </p:cNvPr>
          <p:cNvPicPr>
            <a:picLocks noChangeAspect="1"/>
          </p:cNvPicPr>
          <p:nvPr/>
        </p:nvPicPr>
        <p:blipFill>
          <a:blip r:embed="rId2"/>
          <a:stretch>
            <a:fillRect/>
          </a:stretch>
        </p:blipFill>
        <p:spPr>
          <a:xfrm>
            <a:off x="3361330" y="2474288"/>
            <a:ext cx="5458691" cy="3316912"/>
          </a:xfrm>
          <a:prstGeom prst="rect">
            <a:avLst/>
          </a:prstGeom>
        </p:spPr>
      </p:pic>
    </p:spTree>
    <p:extLst>
      <p:ext uri="{BB962C8B-B14F-4D97-AF65-F5344CB8AC3E}">
        <p14:creationId xmlns:p14="http://schemas.microsoft.com/office/powerpoint/2010/main" val="196960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F4E13D-8AE3-463E-8DC4-31ABCB1FD33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7FCB9F2-386F-4DD0-A4E6-C1B0A901E8EA}"/>
              </a:ext>
            </a:extLst>
          </p:cNvPr>
          <p:cNvSpPr>
            <a:spLocks noGrp="1"/>
          </p:cNvSpPr>
          <p:nvPr>
            <p:ph idx="1"/>
          </p:nvPr>
        </p:nvSpPr>
        <p:spPr/>
        <p:txBody>
          <a:bodyPr/>
          <a:lstStyle/>
          <a:p>
            <a:r>
              <a:rPr lang="en-GB" dirty="0"/>
              <a:t>STOP – keep back from the kerb and look both ways</a:t>
            </a:r>
          </a:p>
          <a:p>
            <a:endParaRPr lang="en-GB" dirty="0"/>
          </a:p>
        </p:txBody>
      </p:sp>
      <p:pic>
        <p:nvPicPr>
          <p:cNvPr id="4" name="Picture 3">
            <a:extLst>
              <a:ext uri="{FF2B5EF4-FFF2-40B4-BE49-F238E27FC236}">
                <a16:creationId xmlns:a16="http://schemas.microsoft.com/office/drawing/2014/main" id="{F532A015-D0A8-4801-AFD0-416751E35D67}"/>
              </a:ext>
            </a:extLst>
          </p:cNvPr>
          <p:cNvPicPr>
            <a:picLocks noChangeAspect="1"/>
          </p:cNvPicPr>
          <p:nvPr/>
        </p:nvPicPr>
        <p:blipFill>
          <a:blip r:embed="rId2"/>
          <a:stretch>
            <a:fillRect/>
          </a:stretch>
        </p:blipFill>
        <p:spPr>
          <a:xfrm>
            <a:off x="3953165" y="2449321"/>
            <a:ext cx="4665042" cy="3494278"/>
          </a:xfrm>
          <a:prstGeom prst="rect">
            <a:avLst/>
          </a:prstGeom>
        </p:spPr>
      </p:pic>
    </p:spTree>
    <p:extLst>
      <p:ext uri="{BB962C8B-B14F-4D97-AF65-F5344CB8AC3E}">
        <p14:creationId xmlns:p14="http://schemas.microsoft.com/office/powerpoint/2010/main" val="26717533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A565D-E047-4606-AFFB-C39A99E9226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725B643-2517-47D4-8D27-4E0084470D99}"/>
              </a:ext>
            </a:extLst>
          </p:cNvPr>
          <p:cNvSpPr>
            <a:spLocks noGrp="1"/>
          </p:cNvSpPr>
          <p:nvPr>
            <p:ph idx="1"/>
          </p:nvPr>
        </p:nvSpPr>
        <p:spPr/>
        <p:txBody>
          <a:bodyPr/>
          <a:lstStyle/>
          <a:p>
            <a:r>
              <a:rPr lang="en-GB" dirty="0"/>
              <a:t>WAIT – If there is traffic coming, let it pass</a:t>
            </a:r>
          </a:p>
          <a:p>
            <a:endParaRPr lang="en-GB" dirty="0"/>
          </a:p>
        </p:txBody>
      </p:sp>
      <p:pic>
        <p:nvPicPr>
          <p:cNvPr id="4" name="Picture 3">
            <a:extLst>
              <a:ext uri="{FF2B5EF4-FFF2-40B4-BE49-F238E27FC236}">
                <a16:creationId xmlns:a16="http://schemas.microsoft.com/office/drawing/2014/main" id="{6377AAC1-DD17-4823-9368-7F9F96876384}"/>
              </a:ext>
            </a:extLst>
          </p:cNvPr>
          <p:cNvPicPr>
            <a:picLocks noChangeAspect="1"/>
          </p:cNvPicPr>
          <p:nvPr/>
        </p:nvPicPr>
        <p:blipFill>
          <a:blip r:embed="rId2"/>
          <a:stretch>
            <a:fillRect/>
          </a:stretch>
        </p:blipFill>
        <p:spPr>
          <a:xfrm>
            <a:off x="3720666" y="2638136"/>
            <a:ext cx="5365124" cy="3014518"/>
          </a:xfrm>
          <a:prstGeom prst="rect">
            <a:avLst/>
          </a:prstGeom>
        </p:spPr>
      </p:pic>
    </p:spTree>
    <p:extLst>
      <p:ext uri="{BB962C8B-B14F-4D97-AF65-F5344CB8AC3E}">
        <p14:creationId xmlns:p14="http://schemas.microsoft.com/office/powerpoint/2010/main" val="20571698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B7D7B0-91FC-468F-9188-2965367CF5D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AF4AF22-9C63-430F-B6A3-DE9767A2B620}"/>
              </a:ext>
            </a:extLst>
          </p:cNvPr>
          <p:cNvSpPr>
            <a:spLocks noGrp="1"/>
          </p:cNvSpPr>
          <p:nvPr>
            <p:ph idx="1"/>
          </p:nvPr>
        </p:nvSpPr>
        <p:spPr/>
        <p:txBody>
          <a:bodyPr/>
          <a:lstStyle/>
          <a:p>
            <a:r>
              <a:rPr lang="en-GB" dirty="0"/>
              <a:t>WALK, never run, straight across the road, looking and listening all the time.  Remember that electric cars don’t make much noise.  Pay attention to the road, not your phone or your friends</a:t>
            </a:r>
          </a:p>
        </p:txBody>
      </p:sp>
      <p:pic>
        <p:nvPicPr>
          <p:cNvPr id="4" name="Picture 3">
            <a:extLst>
              <a:ext uri="{FF2B5EF4-FFF2-40B4-BE49-F238E27FC236}">
                <a16:creationId xmlns:a16="http://schemas.microsoft.com/office/drawing/2014/main" id="{0670E186-B153-4040-8C15-01C9BEC8D195}"/>
              </a:ext>
            </a:extLst>
          </p:cNvPr>
          <p:cNvPicPr>
            <a:picLocks noChangeAspect="1"/>
          </p:cNvPicPr>
          <p:nvPr/>
        </p:nvPicPr>
        <p:blipFill>
          <a:blip r:embed="rId2"/>
          <a:stretch>
            <a:fillRect/>
          </a:stretch>
        </p:blipFill>
        <p:spPr>
          <a:xfrm>
            <a:off x="4038166" y="2890286"/>
            <a:ext cx="4413107" cy="2936722"/>
          </a:xfrm>
          <a:prstGeom prst="rect">
            <a:avLst/>
          </a:prstGeom>
        </p:spPr>
      </p:pic>
    </p:spTree>
    <p:extLst>
      <p:ext uri="{BB962C8B-B14F-4D97-AF65-F5344CB8AC3E}">
        <p14:creationId xmlns:p14="http://schemas.microsoft.com/office/powerpoint/2010/main" val="41148261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FB6028-2722-46A7-BD31-D14438972A02}"/>
              </a:ext>
            </a:extLst>
          </p:cNvPr>
          <p:cNvSpPr>
            <a:spLocks noGrp="1"/>
          </p:cNvSpPr>
          <p:nvPr>
            <p:ph type="title"/>
          </p:nvPr>
        </p:nvSpPr>
        <p:spPr/>
        <p:txBody>
          <a:bodyPr/>
          <a:lstStyle/>
          <a:p>
            <a:r>
              <a:rPr lang="en-GB" dirty="0"/>
              <a:t>Competition time!</a:t>
            </a:r>
          </a:p>
        </p:txBody>
      </p:sp>
      <p:sp>
        <p:nvSpPr>
          <p:cNvPr id="3" name="Content Placeholder 2">
            <a:extLst>
              <a:ext uri="{FF2B5EF4-FFF2-40B4-BE49-F238E27FC236}">
                <a16:creationId xmlns:a16="http://schemas.microsoft.com/office/drawing/2014/main" id="{29079231-5D25-454A-BF77-207687BD5A16}"/>
              </a:ext>
            </a:extLst>
          </p:cNvPr>
          <p:cNvSpPr>
            <a:spLocks noGrp="1"/>
          </p:cNvSpPr>
          <p:nvPr>
            <p:ph idx="1"/>
          </p:nvPr>
        </p:nvSpPr>
        <p:spPr/>
        <p:txBody>
          <a:bodyPr/>
          <a:lstStyle/>
          <a:p>
            <a:r>
              <a:rPr lang="en-GB" dirty="0"/>
              <a:t>Over the Easter holidays, we would like you to produce an A4 poster on being a safer pedestrian.  You could focus on walking, the Green Cross Code or where the safest places to cross are – it’s up to you.</a:t>
            </a:r>
          </a:p>
          <a:p>
            <a:r>
              <a:rPr lang="en-GB" dirty="0"/>
              <a:t>Entry is free and the closing date is Friday 29</a:t>
            </a:r>
            <a:r>
              <a:rPr lang="en-GB" baseline="30000" dirty="0"/>
              <a:t>th</a:t>
            </a:r>
            <a:r>
              <a:rPr lang="en-GB" dirty="0"/>
              <a:t> April</a:t>
            </a:r>
          </a:p>
          <a:p>
            <a:r>
              <a:rPr lang="en-GB" dirty="0"/>
              <a:t>We will pick one winner per year group – the winners will be displayed on </a:t>
            </a:r>
            <a:r>
              <a:rPr lang="en-GB"/>
              <a:t>our noticeboard</a:t>
            </a:r>
            <a:endParaRPr lang="en-GB" dirty="0"/>
          </a:p>
          <a:p>
            <a:r>
              <a:rPr lang="en-GB" dirty="0"/>
              <a:t>There will be prizes!</a:t>
            </a:r>
          </a:p>
          <a:p>
            <a:r>
              <a:rPr lang="en-GB" dirty="0"/>
              <a:t>Hand your entry to your teacher, who will pass them to the JRSOs or Mrs Abbott</a:t>
            </a:r>
          </a:p>
          <a:p>
            <a:r>
              <a:rPr lang="en-GB" dirty="0"/>
              <a:t>Good Luck!</a:t>
            </a:r>
          </a:p>
        </p:txBody>
      </p:sp>
    </p:spTree>
    <p:extLst>
      <p:ext uri="{BB962C8B-B14F-4D97-AF65-F5344CB8AC3E}">
        <p14:creationId xmlns:p14="http://schemas.microsoft.com/office/powerpoint/2010/main" val="157183672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ate">
  <a:themeElements>
    <a:clrScheme name="Slate">
      <a:dk1>
        <a:sysClr val="windowText" lastClr="000000"/>
      </a:dk1>
      <a:lt1>
        <a:sysClr val="window" lastClr="FFFFFF"/>
      </a:lt1>
      <a:dk2>
        <a:srgbClr val="212123"/>
      </a:dk2>
      <a:lt2>
        <a:srgbClr val="DADADA"/>
      </a:lt2>
      <a:accent1>
        <a:srgbClr val="BC451B"/>
      </a:accent1>
      <a:accent2>
        <a:srgbClr val="D3BA68"/>
      </a:accent2>
      <a:accent3>
        <a:srgbClr val="BB8640"/>
      </a:accent3>
      <a:accent4>
        <a:srgbClr val="AD9277"/>
      </a:accent4>
      <a:accent5>
        <a:srgbClr val="A55A43"/>
      </a:accent5>
      <a:accent6>
        <a:srgbClr val="AD9D7B"/>
      </a:accent6>
      <a:hlink>
        <a:srgbClr val="E98052"/>
      </a:hlink>
      <a:folHlink>
        <a:srgbClr val="F4B69B"/>
      </a:folHlink>
    </a:clrScheme>
    <a:fontScheme name="Slate">
      <a:maj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 id="{C3F70B94-7CE9-428E-ADC1-3269CC2C3385}" vid="{3F2DE9A5-64E6-437C-A389-CC4477E817E8}"/>
    </a:ext>
  </a:extLst>
</a:theme>
</file>

<file path=docProps/app.xml><?xml version="1.0" encoding="utf-8"?>
<Properties xmlns="http://schemas.openxmlformats.org/officeDocument/2006/extended-properties" xmlns:vt="http://schemas.openxmlformats.org/officeDocument/2006/docPropsVTypes">
  <Template>TM04033929[[fn=Slate]]</Template>
  <TotalTime>36</TotalTime>
  <Words>405</Words>
  <Application>Microsoft Office PowerPoint</Application>
  <PresentationFormat>Widescreen</PresentationFormat>
  <Paragraphs>34</Paragraphs>
  <Slides>11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11</vt:i4>
      </vt:variant>
    </vt:vector>
  </HeadingPairs>
  <TitlesOfParts>
    <vt:vector size="14" baseType="lpstr">
      <vt:lpstr>Calisto MT</vt:lpstr>
      <vt:lpstr>Wingdings 2</vt:lpstr>
      <vt:lpstr>Slate</vt:lpstr>
      <vt:lpstr>Being a safer pedestrian</vt:lpstr>
      <vt:lpstr>How to be safer when walking</vt:lpstr>
      <vt:lpstr>The safest places to cross…</vt:lpstr>
      <vt:lpstr>The safest places to cross</vt:lpstr>
      <vt:lpstr>The safest places to cross…</vt:lpstr>
      <vt:lpstr>If these crossing places are not available…</vt:lpstr>
      <vt:lpstr>The Green Cross Code</vt:lpstr>
      <vt:lpstr>PowerPoint Presentation</vt:lpstr>
      <vt:lpstr>PowerPoint Presentation</vt:lpstr>
      <vt:lpstr>PowerPoint Presentation</vt:lpstr>
      <vt:lpstr>Competition time!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Being a safer pedestrian</dc:title>
  <dc:creator>Mrs Abbott</dc:creator>
  <cp:lastModifiedBy>Mr Rich</cp:lastModifiedBy>
  <cp:revision>1</cp:revision>
  <dcterms:created xsi:type="dcterms:W3CDTF">2022-04-01T14:18:45Z</dcterms:created>
  <dcterms:modified xsi:type="dcterms:W3CDTF">2022-10-13T16:19:50Z</dcterms:modified>
</cp:coreProperties>
</file>