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81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82" r:id="rId7"/>
    <p:sldId id="263" r:id="rId8"/>
    <p:sldId id="289" r:id="rId9"/>
    <p:sldId id="258" r:id="rId10"/>
    <p:sldId id="286" r:id="rId11"/>
    <p:sldId id="259" r:id="rId12"/>
    <p:sldId id="260" r:id="rId13"/>
    <p:sldId id="265" r:id="rId14"/>
    <p:sldId id="264" r:id="rId15"/>
    <p:sldId id="266" r:id="rId16"/>
    <p:sldId id="268" r:id="rId17"/>
    <p:sldId id="269" r:id="rId18"/>
    <p:sldId id="270" r:id="rId19"/>
    <p:sldId id="271" r:id="rId20"/>
    <p:sldId id="283" r:id="rId21"/>
    <p:sldId id="287" r:id="rId22"/>
    <p:sldId id="272" r:id="rId23"/>
    <p:sldId id="288" r:id="rId24"/>
    <p:sldId id="280" r:id="rId2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26" autoAdjust="0"/>
    <p:restoredTop sz="94660"/>
  </p:normalViewPr>
  <p:slideViewPr>
    <p:cSldViewPr snapToGrid="0">
      <p:cViewPr varScale="1">
        <p:scale>
          <a:sx n="82" d="100"/>
          <a:sy n="82" d="100"/>
        </p:scale>
        <p:origin x="7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25A631B-8E01-4BAF-8496-88E19386F148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CE6806-C3C1-4CAB-9C87-349DE3BA2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187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75" cy="4983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862" y="0"/>
            <a:ext cx="2946275" cy="4983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38E82-03D9-4DC5-8204-A2A1E75AFB8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383" y="4776856"/>
            <a:ext cx="5436909" cy="390895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273"/>
            <a:ext cx="2946275" cy="4983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862" y="9428273"/>
            <a:ext cx="2946275" cy="4983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1E7A6-EA5D-4B32-A438-DA7EAB1B1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53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884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80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321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38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096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6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37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218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45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770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3795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525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292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8769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3196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5693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854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6221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3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3101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1E7A6-EA5D-4B32-A438-DA7EAB1B198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18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6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433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601704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1515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5339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553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443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115225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70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231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71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9565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ksblMiliA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freeIndex.htm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ctgames.com/literacy.html" TargetMode="External"/><Relationship Id="rId5" Type="http://schemas.openxmlformats.org/officeDocument/2006/relationships/hyperlink" Target="http://www.bbc.co.uk/bitesize/ks1/literacy/phonics/play/" TargetMode="External"/><Relationship Id="rId4" Type="http://schemas.openxmlformats.org/officeDocument/2006/relationships/hyperlink" Target="http://www.topmarks.co.uk/english-games/5-7-years/letters-and-sound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phonics information session for parents in Nursery and reception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14F2B2-134A-4AF5-A88F-11B418ECD7EE}"/>
              </a:ext>
            </a:extLst>
          </p:cNvPr>
          <p:cNvSpPr txBox="1"/>
          <p:nvPr/>
        </p:nvSpPr>
        <p:spPr>
          <a:xfrm>
            <a:off x="4587987" y="1557638"/>
            <a:ext cx="429064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Phonics and reading</a:t>
            </a:r>
            <a:endParaRPr lang="en-US" sz="66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Broke Hall Community Primary School">
            <a:extLst>
              <a:ext uri="{FF2B5EF4-FFF2-40B4-BE49-F238E27FC236}">
                <a16:creationId xmlns:a16="http://schemas.microsoft.com/office/drawing/2014/main" id="{0A12B8A2-D6CB-495E-9EE6-1473FC0EF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4495" y="357582"/>
            <a:ext cx="2129906" cy="189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713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will cover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8647" y="1564784"/>
            <a:ext cx="10178322" cy="414055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Phonics at Broke Hall.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systematic, synthetic teaching of phonics from phase 2 to phase 5.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order in which the sounds are taught in class.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Resources used in school.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the sounds are pronounced.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you can support your children with reading and using phonics at home.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Questions.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8024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quotes about reading">
            <a:extLst>
              <a:ext uri="{FF2B5EF4-FFF2-40B4-BE49-F238E27FC236}">
                <a16:creationId xmlns:a16="http://schemas.microsoft.com/office/drawing/2014/main" id="{836F4A7F-45D7-44B2-9C9F-438C228B8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1012">
            <a:off x="6994565" y="404519"/>
            <a:ext cx="4636721" cy="356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quotes about reading">
            <a:extLst>
              <a:ext uri="{FF2B5EF4-FFF2-40B4-BE49-F238E27FC236}">
                <a16:creationId xmlns:a16="http://schemas.microsoft.com/office/drawing/2014/main" id="{89E92348-8416-4311-B5ED-0A2D03D47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592" y="270213"/>
            <a:ext cx="2883876" cy="389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quotes about reading dr seuss">
            <a:extLst>
              <a:ext uri="{FF2B5EF4-FFF2-40B4-BE49-F238E27FC236}">
                <a16:creationId xmlns:a16="http://schemas.microsoft.com/office/drawing/2014/main" id="{0C3F41F8-C09D-4DC2-A97D-35751FDBE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584" y="2535554"/>
            <a:ext cx="3998443" cy="405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53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8647" y="1487511"/>
            <a:ext cx="10178322" cy="3593591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part of the National Curriculum.</a:t>
            </a:r>
          </a:p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At Broke Hall we follow the Bug Club Scheme, a Government accredited scheme which outlines how phonics should be taught.</a:t>
            </a:r>
          </a:p>
          <a:p>
            <a:pPr marL="0" indent="0">
              <a:buNone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Image result for we heart  reading">
            <a:extLst>
              <a:ext uri="{FF2B5EF4-FFF2-40B4-BE49-F238E27FC236}">
                <a16:creationId xmlns:a16="http://schemas.microsoft.com/office/drawing/2014/main" id="{5BC9F150-C5A7-498E-84AD-682096C45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7084">
            <a:off x="10038399" y="54260"/>
            <a:ext cx="1558655" cy="155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749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4239F-3C37-4F69-9713-2A0203EF2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whole school approach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AAE1CE-4A2A-487C-8C73-4BACDC06451C}"/>
              </a:ext>
            </a:extLst>
          </p:cNvPr>
          <p:cNvSpPr/>
          <p:nvPr/>
        </p:nvSpPr>
        <p:spPr>
          <a:xfrm>
            <a:off x="1482437" y="1152179"/>
            <a:ext cx="7758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We focus on fostering a love of reading starting in nursery.</a:t>
            </a:r>
            <a:endParaRPr lang="en-US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4698FC-4929-4455-AAC2-53F80A81892A}"/>
              </a:ext>
            </a:extLst>
          </p:cNvPr>
          <p:cNvSpPr/>
          <p:nvPr/>
        </p:nvSpPr>
        <p:spPr>
          <a:xfrm>
            <a:off x="1482437" y="2291305"/>
            <a:ext cx="91994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Reading and phonics are monitored through  school.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Phonics is assessed throughout Reception to Year 2.  There is a statutory phonics assessment at the end of Year 1. </a:t>
            </a:r>
            <a:endParaRPr 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911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060049"/>
          </a:xfrm>
        </p:spPr>
        <p:txBody>
          <a:bodyPr/>
          <a:lstStyle/>
          <a:p>
            <a:r>
              <a:rPr lang="en-GB" dirty="0"/>
              <a:t>Terminology used in class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706452"/>
            <a:ext cx="10178322" cy="3986010"/>
          </a:xfrm>
        </p:spPr>
        <p:txBody>
          <a:bodyPr>
            <a:normAutofit fontScale="77500" lnSpcReduction="20000"/>
          </a:bodyPr>
          <a:lstStyle/>
          <a:p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Phoneme</a:t>
            </a:r>
            <a:r>
              <a:rPr lang="en-GB" altLang="en-US" sz="2800" b="1" dirty="0">
                <a:latin typeface="Comic Sans MS" panose="030F0702030302020204" pitchFamily="66" charset="0"/>
              </a:rPr>
              <a:t>:  </a:t>
            </a:r>
            <a:r>
              <a:rPr lang="en-GB" altLang="en-US" sz="2800" dirty="0">
                <a:latin typeface="Comic Sans MS" panose="030F0702030302020204" pitchFamily="66" charset="0"/>
              </a:rPr>
              <a:t>The smallest units of sound that are found within a word</a:t>
            </a:r>
          </a:p>
          <a:p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Grapheme</a:t>
            </a:r>
            <a:r>
              <a:rPr lang="en-GB" altLang="en-US" sz="2800" b="1" dirty="0">
                <a:latin typeface="Comic Sans MS" panose="030F0702030302020204" pitchFamily="66" charset="0"/>
              </a:rPr>
              <a:t>:  </a:t>
            </a:r>
            <a:r>
              <a:rPr lang="en-GB" altLang="en-US" sz="2800" dirty="0">
                <a:latin typeface="Comic Sans MS" panose="030F0702030302020204" pitchFamily="66" charset="0"/>
              </a:rPr>
              <a:t>The spelling of the sound e.g.  </a:t>
            </a:r>
            <a:r>
              <a:rPr lang="en-GB" altLang="en-US" sz="2800" dirty="0" err="1">
                <a:latin typeface="Comic Sans MS" panose="030F0702030302020204" pitchFamily="66" charset="0"/>
              </a:rPr>
              <a:t>ie</a:t>
            </a:r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Diagraph</a:t>
            </a:r>
            <a:r>
              <a:rPr lang="en-GB" altLang="en-US" sz="2800" b="1" dirty="0">
                <a:latin typeface="Comic Sans MS" panose="030F0702030302020204" pitchFamily="66" charset="0"/>
              </a:rPr>
              <a:t>:  </a:t>
            </a:r>
            <a:r>
              <a:rPr lang="en-GB" altLang="en-US" sz="2800" dirty="0">
                <a:latin typeface="Comic Sans MS" panose="030F0702030302020204" pitchFamily="66" charset="0"/>
              </a:rPr>
              <a:t>Two letters that make one sound when read </a:t>
            </a:r>
            <a:r>
              <a:rPr lang="en-GB" altLang="en-US" sz="2800" dirty="0" err="1">
                <a:latin typeface="Comic Sans MS" panose="030F0702030302020204" pitchFamily="66" charset="0"/>
              </a:rPr>
              <a:t>e.g</a:t>
            </a:r>
            <a:r>
              <a:rPr lang="en-GB" altLang="en-US" sz="2800" dirty="0">
                <a:latin typeface="Comic Sans MS" panose="030F0702030302020204" pitchFamily="66" charset="0"/>
              </a:rPr>
              <a:t> ai</a:t>
            </a:r>
          </a:p>
          <a:p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Trigraph</a:t>
            </a:r>
            <a:r>
              <a:rPr lang="en-GB" altLang="en-US" sz="2800" b="1" dirty="0">
                <a:latin typeface="Comic Sans MS" panose="030F0702030302020204" pitchFamily="66" charset="0"/>
              </a:rPr>
              <a:t>:  </a:t>
            </a:r>
            <a:r>
              <a:rPr lang="en-GB" altLang="en-US" sz="2800" dirty="0">
                <a:latin typeface="Comic Sans MS" panose="030F0702030302020204" pitchFamily="66" charset="0"/>
              </a:rPr>
              <a:t>Three letters that make one sound </a:t>
            </a:r>
            <a:r>
              <a:rPr lang="en-GB" altLang="en-US" sz="2800" dirty="0" err="1">
                <a:latin typeface="Comic Sans MS" panose="030F0702030302020204" pitchFamily="66" charset="0"/>
              </a:rPr>
              <a:t>igh</a:t>
            </a:r>
            <a:endParaRPr lang="en-GB" altLang="en-US" sz="2800" dirty="0">
              <a:latin typeface="Comic Sans MS" panose="030F0702030302020204" pitchFamily="66" charset="0"/>
            </a:endParaRP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CVC:  </a:t>
            </a:r>
            <a:r>
              <a:rPr lang="en-GB" altLang="en-US" sz="2800" dirty="0">
                <a:latin typeface="Comic Sans MS" panose="030F0702030302020204" pitchFamily="66" charset="0"/>
              </a:rPr>
              <a:t>Stands for consonant, vowel, consonant. </a:t>
            </a:r>
            <a:r>
              <a:rPr lang="en-GB" altLang="en-US" sz="2800" dirty="0" err="1">
                <a:latin typeface="Comic Sans MS" panose="030F0702030302020204" pitchFamily="66" charset="0"/>
              </a:rPr>
              <a:t>Eg</a:t>
            </a:r>
            <a:r>
              <a:rPr lang="en-GB" altLang="en-US" sz="2800" dirty="0">
                <a:latin typeface="Comic Sans MS" panose="030F0702030302020204" pitchFamily="66" charset="0"/>
              </a:rPr>
              <a:t> shop</a:t>
            </a: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Segmenting: </a:t>
            </a:r>
            <a:r>
              <a:rPr lang="en-GB" altLang="en-US" sz="2800" dirty="0">
                <a:latin typeface="Comic Sans MS" panose="030F0702030302020204" pitchFamily="66" charset="0"/>
              </a:rPr>
              <a:t>breaking up a word into its sounds. </a:t>
            </a: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Blending: </a:t>
            </a:r>
            <a:r>
              <a:rPr lang="en-GB" altLang="en-US" sz="2800" dirty="0">
                <a:latin typeface="Comic Sans MS" panose="030F0702030302020204" pitchFamily="66" charset="0"/>
              </a:rPr>
              <a:t>Putting the sounds together to read a word</a:t>
            </a: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Tricky words:  </a:t>
            </a:r>
            <a:r>
              <a:rPr lang="en-GB" altLang="en-US" sz="2800" dirty="0">
                <a:latin typeface="Comic Sans MS" panose="030F0702030302020204" pitchFamily="66" charset="0"/>
              </a:rPr>
              <a:t>Words that cannot easily be decoded.</a:t>
            </a: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Sound buttons/ Sound bar: </a:t>
            </a:r>
            <a:r>
              <a:rPr lang="en-GB" altLang="en-US" sz="2800" dirty="0">
                <a:latin typeface="Comic Sans MS" panose="030F0702030302020204" pitchFamily="66" charset="0"/>
              </a:rPr>
              <a:t>dot or bar placed under the word to identify the grapheme.</a:t>
            </a:r>
            <a:endParaRPr lang="en-GB" altLang="en-US" sz="28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7597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2C317-4D0F-47E6-A1E6-2188D9183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92554"/>
            <a:ext cx="11472550" cy="1492132"/>
          </a:xfrm>
        </p:spPr>
        <p:txBody>
          <a:bodyPr/>
          <a:lstStyle/>
          <a:p>
            <a:r>
              <a:rPr lang="en-GB" dirty="0"/>
              <a:t>How to say the sounds correctly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010EA-E1AA-4ECF-A78F-AF5B6ED275A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51678" y="2881515"/>
            <a:ext cx="10179050" cy="270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How to say the 42 sounds:</a:t>
            </a:r>
          </a:p>
          <a:p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https://www.youtube.com/watch?v=-ksblMiliA8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93214E-92B5-4846-A881-FD3CB78A4C46}"/>
              </a:ext>
            </a:extLst>
          </p:cNvPr>
          <p:cNvSpPr txBox="1"/>
          <p:nvPr/>
        </p:nvSpPr>
        <p:spPr>
          <a:xfrm>
            <a:off x="1749083" y="1582129"/>
            <a:ext cx="8693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Don’t forget refer back to the letter names.</a:t>
            </a:r>
            <a:endParaRPr lang="en-US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150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584" y="1384480"/>
            <a:ext cx="11588559" cy="5170866"/>
          </a:xfrm>
        </p:spPr>
        <p:txBody>
          <a:bodyPr>
            <a:normAutofit/>
          </a:bodyPr>
          <a:lstStyle/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Tuning into sounds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Listening and remembering sounds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Talking about sounds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 Music and movement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 Rhythm and rhyme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Sound effects</a:t>
            </a:r>
          </a:p>
          <a:p>
            <a:r>
              <a:rPr lang="en-GB" altLang="en-US" sz="3800" dirty="0">
                <a:solidFill>
                  <a:schemeClr val="tx1"/>
                </a:solidFill>
                <a:latin typeface="Comic Sans MS" panose="030F0702030302020204" pitchFamily="66" charset="0"/>
              </a:rPr>
              <a:t> Speaking and listening skills</a:t>
            </a:r>
          </a:p>
          <a:p>
            <a:pPr>
              <a:buNone/>
            </a:pPr>
            <a:endParaRPr lang="en-GB" altLang="en-US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916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18381"/>
          </a:xfrm>
        </p:spPr>
        <p:txBody>
          <a:bodyPr>
            <a:normAutofit/>
          </a:bodyPr>
          <a:lstStyle/>
          <a:p>
            <a:r>
              <a:rPr lang="en-GB" dirty="0"/>
              <a:t>Phase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584" y="1275008"/>
            <a:ext cx="10802948" cy="417476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altLang="en-US" sz="5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Set 1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:  s  a  t  p    </a:t>
            </a:r>
          </a:p>
          <a:p>
            <a:pPr>
              <a:buNone/>
            </a:pPr>
            <a:r>
              <a:rPr lang="en-GB" altLang="en-US" sz="5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Set 2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:  </a:t>
            </a:r>
            <a:r>
              <a:rPr lang="en-GB" altLang="en-US" sz="5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n   m  d</a:t>
            </a:r>
          </a:p>
          <a:p>
            <a:pPr>
              <a:buNone/>
            </a:pPr>
            <a:r>
              <a:rPr lang="en-GB" altLang="en-US" sz="5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Set 3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:  g  o  c  k    </a:t>
            </a:r>
          </a:p>
          <a:p>
            <a:pPr>
              <a:buNone/>
            </a:pPr>
            <a:r>
              <a:rPr lang="en-GB" altLang="en-US" sz="5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Set 4: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ck e  u  r</a:t>
            </a:r>
          </a:p>
          <a:p>
            <a:pPr>
              <a:buNone/>
            </a:pPr>
            <a:r>
              <a:rPr lang="en-GB" altLang="en-US" sz="5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Set 5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:  h   b  l   f  </a:t>
            </a:r>
            <a:r>
              <a:rPr lang="en-GB" altLang="en-US" sz="5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ff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altLang="en-US" sz="5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ll</a:t>
            </a:r>
            <a:r>
              <a:rPr lang="en-GB" altLang="en-US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 </a:t>
            </a:r>
            <a:r>
              <a:rPr lang="en-GB" altLang="en-US" sz="5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ss</a:t>
            </a:r>
            <a:endParaRPr lang="en-GB" sz="5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518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tricky words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3455" y="1604969"/>
            <a:ext cx="11034767" cy="4254918"/>
          </a:xfr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  <a:buNone/>
            </a:pPr>
            <a:r>
              <a:rPr lang="en-GB" altLang="en-US" sz="4000" dirty="0">
                <a:latin typeface="Comic Sans MS" panose="030F0702030302020204" pitchFamily="66" charset="0"/>
              </a:rPr>
              <a:t>There are many words that </a:t>
            </a:r>
            <a:r>
              <a:rPr lang="en-GB" altLang="en-US" sz="4800" b="1" dirty="0">
                <a:solidFill>
                  <a:srgbClr val="660066"/>
                </a:solidFill>
                <a:latin typeface="Comic Sans MS" panose="030F0702030302020204" pitchFamily="66" charset="0"/>
              </a:rPr>
              <a:t>cannot</a:t>
            </a:r>
            <a:r>
              <a:rPr lang="en-GB" altLang="en-US" sz="4000" dirty="0">
                <a:latin typeface="Comic Sans MS" panose="030F0702030302020204" pitchFamily="66" charset="0"/>
              </a:rPr>
              <a:t> be blended or segmented because they are irregular.</a:t>
            </a:r>
          </a:p>
          <a:p>
            <a:pPr>
              <a:lnSpc>
                <a:spcPct val="130000"/>
              </a:lnSpc>
              <a:buNone/>
            </a:pPr>
            <a:endParaRPr lang="en-GB" altLang="en-US" sz="4000" dirty="0">
              <a:latin typeface="Comic Sans MS" panose="030F0702030302020204" pitchFamily="66" charset="0"/>
            </a:endParaRPr>
          </a:p>
          <a:p>
            <a:pPr algn="ctr">
              <a:lnSpc>
                <a:spcPct val="130000"/>
              </a:lnSpc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the		was		said	you	     some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153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03797"/>
            <a:ext cx="10178322" cy="4475795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z="2800" b="1" dirty="0">
                <a:latin typeface="Comic Sans MS" panose="030F0702030302020204" pitchFamily="66" charset="0"/>
              </a:rPr>
              <a:t>:</a:t>
            </a:r>
          </a:p>
          <a:p>
            <a:pPr marL="0" indent="0" algn="ctr">
              <a:buNone/>
            </a:pP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j, v, w, x, y, z,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zz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qu</a:t>
            </a:r>
            <a:endParaRPr lang="en-GB" altLang="en-US" sz="5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ng,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oo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</a:p>
          <a:p>
            <a:pPr marL="0" indent="0" algn="ctr">
              <a:buNone/>
            </a:pP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or, ur,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ear, air,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ure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endParaRPr lang="en-GB" altLang="en-US" sz="5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0184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tricky words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23455" y="1128451"/>
            <a:ext cx="11034767" cy="42549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en-GB" altLang="en-US" sz="4000" dirty="0">
              <a:latin typeface="Comic Sans MS" panose="030F0702030302020204" pitchFamily="66" charset="0"/>
            </a:endParaRPr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he      she      we      me      be     way</a:t>
            </a:r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 you     they     all      are     my     her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877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4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737" y="1294328"/>
            <a:ext cx="10178322" cy="5209503"/>
          </a:xfrm>
        </p:spPr>
        <p:txBody>
          <a:bodyPr>
            <a:normAutofit/>
          </a:bodyPr>
          <a:lstStyle/>
          <a:p>
            <a:r>
              <a:rPr lang="en-GB" altLang="en-US" sz="34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move into phase 4 when they know all the phonemes from phases 2 and 3 and can use them to read and spell simple words (blending to read and segmenting to spell).</a:t>
            </a:r>
          </a:p>
          <a:p>
            <a:r>
              <a:rPr lang="en-GB" altLang="en-US" sz="3400" dirty="0">
                <a:solidFill>
                  <a:schemeClr val="tx1"/>
                </a:solidFill>
                <a:latin typeface="Comic Sans MS" panose="030F0702030302020204" pitchFamily="66" charset="0"/>
              </a:rPr>
              <a:t>Phase 4 doesn’t introduce any new phonemes.  </a:t>
            </a:r>
          </a:p>
          <a:p>
            <a:r>
              <a:rPr lang="en-GB" altLang="en-US" sz="3400" dirty="0">
                <a:solidFill>
                  <a:schemeClr val="tx1"/>
                </a:solidFill>
                <a:latin typeface="Comic Sans MS" panose="030F0702030302020204" pitchFamily="66" charset="0"/>
              </a:rPr>
              <a:t>It focuses on reading and spelling longer words with the phonemes they already know.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69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4 tricky words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23455" y="1128451"/>
            <a:ext cx="11034767" cy="42549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en-GB" altLang="en-US" sz="4000" dirty="0"/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have    said      like     so     do     some </a:t>
            </a:r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come      were      there      little </a:t>
            </a:r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out      when      out      what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7199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51905"/>
            <a:ext cx="10178322" cy="4861774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b="1" dirty="0">
                <a:latin typeface="Arial" panose="020B0604020202020204" pitchFamily="34" charset="0"/>
              </a:rPr>
              <a:t> </a:t>
            </a:r>
            <a:r>
              <a:rPr lang="en-GB" altLang="en-US" sz="5400" b="1" dirty="0">
                <a:latin typeface="Comic Sans MS" panose="030F0702030302020204" pitchFamily="66" charset="0"/>
              </a:rPr>
              <a:t>Teach new graphemes for reading </a:t>
            </a:r>
          </a:p>
          <a:p>
            <a:pPr marL="0" indent="0">
              <a:lnSpc>
                <a:spcPct val="80000"/>
              </a:lnSpc>
              <a:buNone/>
            </a:pPr>
            <a:endParaRPr lang="en-GB" altLang="en-US" sz="5400" b="1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ay,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oy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ue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aw,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wh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ph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ew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oe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au,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a-e, e-e, </a:t>
            </a:r>
            <a:r>
              <a:rPr lang="en-GB" altLang="en-US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-e, o-e, u-e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05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 5 tricky words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23455" y="1128451"/>
            <a:ext cx="11034767" cy="42549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endParaRPr lang="en-GB" altLang="en-US" sz="4000" dirty="0"/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Oh      there      people      Mr      Mrs</a:t>
            </a:r>
          </a:p>
          <a:p>
            <a:pPr algn="ctr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GB" altLang="en-US" sz="4000" b="1" dirty="0">
                <a:solidFill>
                  <a:srgbClr val="000066"/>
                </a:solidFill>
                <a:latin typeface="Comic Sans MS" panose="030F0702030302020204" pitchFamily="66" charset="0"/>
              </a:rPr>
              <a:t> looked      called      asked      could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757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7949" y="157302"/>
            <a:ext cx="10178322" cy="1492132"/>
          </a:xfrm>
        </p:spPr>
        <p:txBody>
          <a:bodyPr/>
          <a:lstStyle/>
          <a:p>
            <a:pPr algn="ctr"/>
            <a:r>
              <a:rPr lang="en-GB" dirty="0"/>
              <a:t>Helping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839" y="903368"/>
            <a:ext cx="10178322" cy="3593591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Focus on conversation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Encourage imaginative play at home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Listening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Discussing the pictures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Practising sounds together</a:t>
            </a:r>
          </a:p>
        </p:txBody>
      </p:sp>
      <p:pic>
        <p:nvPicPr>
          <p:cNvPr id="3074" name="Picture 2" descr="Image result for gruffalo story">
            <a:extLst>
              <a:ext uri="{FF2B5EF4-FFF2-40B4-BE49-F238E27FC236}">
                <a16:creationId xmlns:a16="http://schemas.microsoft.com/office/drawing/2014/main" id="{821F7DC0-41BD-46D3-8D66-9C8BCA360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837" y="2581505"/>
            <a:ext cx="4119193" cy="411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565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573AD-9428-4CE7-BD90-85DFEB3C4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at home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61251-BBC5-4BA8-B808-7FB5A93C5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389893"/>
            <a:ext cx="10178322" cy="3593591"/>
          </a:xfrm>
        </p:spPr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Shopping list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Writing words and sounds with pens and chalk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Visiting local library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Retelling events </a:t>
            </a:r>
            <a:r>
              <a:rPr lang="en-GB" sz="36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e.g</a:t>
            </a: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 going to a party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Songs and nursery rhymes</a:t>
            </a:r>
          </a:p>
          <a:p>
            <a:endParaRPr lang="en-US" dirty="0"/>
          </a:p>
        </p:txBody>
      </p:sp>
      <p:pic>
        <p:nvPicPr>
          <p:cNvPr id="6146" name="Picture 2" descr="Image result for balloons">
            <a:extLst>
              <a:ext uri="{FF2B5EF4-FFF2-40B4-BE49-F238E27FC236}">
                <a16:creationId xmlns:a16="http://schemas.microsoft.com/office/drawing/2014/main" id="{8B27E4AE-38C0-4CD2-ADA0-446DEC512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540" y="279292"/>
            <a:ext cx="1698318" cy="169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shopping list kids">
            <a:extLst>
              <a:ext uri="{FF2B5EF4-FFF2-40B4-BE49-F238E27FC236}">
                <a16:creationId xmlns:a16="http://schemas.microsoft.com/office/drawing/2014/main" id="{1606E198-C865-4C1C-992E-D14268C58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772" y="2985118"/>
            <a:ext cx="2593291" cy="347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746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978" y="153813"/>
            <a:ext cx="10178322" cy="1492132"/>
          </a:xfrm>
        </p:spPr>
        <p:txBody>
          <a:bodyPr/>
          <a:lstStyle/>
          <a:p>
            <a:r>
              <a:rPr lang="en-GB" dirty="0"/>
              <a:t>Helping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193" y="855323"/>
            <a:ext cx="13150763" cy="459741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An opportunity to explore school resources.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Items around the home.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Print in the environment.</a:t>
            </a:r>
          </a:p>
          <a:p>
            <a:pPr marL="0" indent="0">
              <a:buNone/>
            </a:pPr>
            <a:endParaRPr lang="en-GB" sz="4000" dirty="0"/>
          </a:p>
        </p:txBody>
      </p:sp>
      <p:pic>
        <p:nvPicPr>
          <p:cNvPr id="5122" name="Picture 2" descr="Image result for tesco">
            <a:extLst>
              <a:ext uri="{FF2B5EF4-FFF2-40B4-BE49-F238E27FC236}">
                <a16:creationId xmlns:a16="http://schemas.microsoft.com/office/drawing/2014/main" id="{AFF6C2B5-D40A-4F90-BB6C-23E3C15C9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5165712"/>
            <a:ext cx="416242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alphabet spaghetti">
            <a:extLst>
              <a:ext uri="{FF2B5EF4-FFF2-40B4-BE49-F238E27FC236}">
                <a16:creationId xmlns:a16="http://schemas.microsoft.com/office/drawing/2014/main" id="{A25E2119-FB0E-419D-968F-12AA1500D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898" y="1674174"/>
            <a:ext cx="1757656" cy="184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alphabet spaghetti">
            <a:extLst>
              <a:ext uri="{FF2B5EF4-FFF2-40B4-BE49-F238E27FC236}">
                <a16:creationId xmlns:a16="http://schemas.microsoft.com/office/drawing/2014/main" id="{BA463905-5528-4AF6-B042-63BA500B2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696" y="2179391"/>
            <a:ext cx="1706809" cy="170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ipswich busses logo">
            <a:extLst>
              <a:ext uri="{FF2B5EF4-FFF2-40B4-BE49-F238E27FC236}">
                <a16:creationId xmlns:a16="http://schemas.microsoft.com/office/drawing/2014/main" id="{3E4CBC0E-3774-4820-AF01-CF97C1967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505" y="3491351"/>
            <a:ext cx="2242276" cy="149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 result for road sign ipswich">
            <a:extLst>
              <a:ext uri="{FF2B5EF4-FFF2-40B4-BE49-F238E27FC236}">
                <a16:creationId xmlns:a16="http://schemas.microsoft.com/office/drawing/2014/main" id="{74699075-20A3-4F5D-9FF5-FB4136593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167" y="3174009"/>
            <a:ext cx="2242276" cy="336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97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646A-FA6E-4129-A1D8-9A33DAFC2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Building blocks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D015E-2CF1-498C-AECB-5B792A2FF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3133" y="1389893"/>
            <a:ext cx="10178322" cy="3593591"/>
          </a:xfrm>
        </p:spPr>
        <p:txBody>
          <a:bodyPr>
            <a:normAutofit fontScale="85000" lnSpcReduction="10000"/>
          </a:bodyPr>
          <a:lstStyle/>
          <a:p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Regular reading at home is extremely beneficial for your child and is key to developing fluency.</a:t>
            </a:r>
          </a:p>
          <a:p>
            <a:pPr marL="0" indent="0">
              <a:buNone/>
            </a:pP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The importance of the reading record.</a:t>
            </a:r>
          </a:p>
          <a:p>
            <a:pPr marL="0" indent="0">
              <a:buNone/>
            </a:pP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0881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Websites to support your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3953021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 err="1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Cbeebies</a:t>
            </a:r>
            <a:r>
              <a:rPr lang="en-GB" sz="32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3200" dirty="0" err="1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Alphablocks</a:t>
            </a:r>
            <a:r>
              <a:rPr lang="en-GB" sz="32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</a:p>
          <a:p>
            <a:r>
              <a:rPr lang="en-GB" sz="32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Mr Thorne does phonics-</a:t>
            </a:r>
            <a:r>
              <a:rPr lang="en-GB" sz="3200" dirty="0" err="1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youtube</a:t>
            </a:r>
            <a:r>
              <a:rPr lang="en-GB" sz="32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</a:p>
          <a:p>
            <a:r>
              <a:rPr lang="en-GB" sz="3200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http://www.phonicsplay.co.uk/freeIndex.htm</a:t>
            </a:r>
            <a:endParaRPr lang="en-GB" sz="3200" dirty="0">
              <a:solidFill>
                <a:srgbClr val="00B0F0"/>
              </a:solidFill>
            </a:endParaRPr>
          </a:p>
          <a:p>
            <a:r>
              <a:rPr lang="en-GB" sz="3200" dirty="0">
                <a:solidFill>
                  <a:srgbClr val="00B0F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http://www.topmarks.co.uk/english-games/5-7-years/letters-and-sounds</a:t>
            </a:r>
            <a:endParaRPr lang="en-GB" sz="3200" dirty="0">
              <a:solidFill>
                <a:srgbClr val="00B0F0"/>
              </a:solidFill>
            </a:endParaRPr>
          </a:p>
          <a:p>
            <a:r>
              <a:rPr lang="en-GB" sz="3200" dirty="0">
                <a:solidFill>
                  <a:srgbClr val="00B0F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http://www.bbc.co.uk/bitesize/ks1/literacy/phonics/play/</a:t>
            </a:r>
            <a:endParaRPr lang="en-GB" sz="3200" dirty="0">
              <a:solidFill>
                <a:srgbClr val="00B0F0"/>
              </a:solidFill>
            </a:endParaRPr>
          </a:p>
          <a:p>
            <a:r>
              <a:rPr lang="en-GB" sz="3200" dirty="0">
                <a:solidFill>
                  <a:srgbClr val="00B0F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http://www.ictgames.com/literacy.html</a:t>
            </a:r>
            <a:endParaRPr lang="en-GB" sz="3200" dirty="0">
              <a:solidFill>
                <a:srgbClr val="00B0F0"/>
              </a:solidFill>
            </a:endParaRPr>
          </a:p>
          <a:p>
            <a:r>
              <a:rPr lang="en-GB" sz="3200" dirty="0">
                <a:solidFill>
                  <a:srgbClr val="00B0F0"/>
                </a:solidFill>
              </a:rPr>
              <a:t>https://www.activelearnprimary.co.uk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37165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F0000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D376F291F0164AB76261E2B84BDB71" ma:contentTypeVersion="0" ma:contentTypeDescription="Create a new document." ma:contentTypeScope="" ma:versionID="7b5e2c75aee03f2e7712b3ce51112ca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BD84BFF-8021-473D-B11F-00230EC5581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216B32C-5AF0-4501-BBD1-26A166B9D2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69D211-AAAF-41DC-A5AE-217E695F6C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2551</TotalTime>
  <Words>800</Words>
  <Application>Microsoft Office PowerPoint</Application>
  <PresentationFormat>Widescreen</PresentationFormat>
  <Paragraphs>129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Gill Sans MT</vt:lpstr>
      <vt:lpstr>Impact</vt:lpstr>
      <vt:lpstr>Badge</vt:lpstr>
      <vt:lpstr>PowerPoint Presentation</vt:lpstr>
      <vt:lpstr>What we will cover today</vt:lpstr>
      <vt:lpstr>PowerPoint Presentation</vt:lpstr>
      <vt:lpstr>TEACHING PHONICS</vt:lpstr>
      <vt:lpstr>A whole school approach</vt:lpstr>
      <vt:lpstr>Terminology used in class</vt:lpstr>
      <vt:lpstr>How to say the sounds correctly</vt:lpstr>
      <vt:lpstr>Phase 1</vt:lpstr>
      <vt:lpstr>Phase 2</vt:lpstr>
      <vt:lpstr>Phase 2 – tricky words </vt:lpstr>
      <vt:lpstr>Phase 3 </vt:lpstr>
      <vt:lpstr>Phase 3 tricky words</vt:lpstr>
      <vt:lpstr>Phase 4 </vt:lpstr>
      <vt:lpstr>Phase 4 tricky words</vt:lpstr>
      <vt:lpstr>Phase 5</vt:lpstr>
      <vt:lpstr>Phase  5 tricky words</vt:lpstr>
      <vt:lpstr>Helping at home</vt:lpstr>
      <vt:lpstr>Helping at home</vt:lpstr>
      <vt:lpstr>Helping at home</vt:lpstr>
      <vt:lpstr>Building blocks</vt:lpstr>
      <vt:lpstr>Websites to support your children</vt:lpstr>
    </vt:vector>
  </TitlesOfParts>
  <Company>Brokehall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Emma Marshall</dc:creator>
  <cp:lastModifiedBy>Mrs Richardson</cp:lastModifiedBy>
  <cp:revision>52</cp:revision>
  <cp:lastPrinted>2019-01-11T13:28:33Z</cp:lastPrinted>
  <dcterms:created xsi:type="dcterms:W3CDTF">2017-04-18T18:43:40Z</dcterms:created>
  <dcterms:modified xsi:type="dcterms:W3CDTF">2022-10-12T18:50:02Z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0x010100A6D376F291F0164AB76261E2B84BDB71</vt:lpwstr>
  </property>
</Properties>
</file>